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717" r:id="rId1"/>
  </p:sldMasterIdLst>
  <p:notesMasterIdLst>
    <p:notesMasterId r:id="rId11"/>
  </p:notesMasterIdLst>
  <p:handoutMasterIdLst>
    <p:handoutMasterId r:id="rId12"/>
  </p:handoutMasterIdLst>
  <p:sldIdLst>
    <p:sldId id="9228" r:id="rId2"/>
    <p:sldId id="9215" r:id="rId3"/>
    <p:sldId id="9229" r:id="rId4"/>
    <p:sldId id="9230" r:id="rId5"/>
    <p:sldId id="9231" r:id="rId6"/>
    <p:sldId id="9232" r:id="rId7"/>
    <p:sldId id="9233" r:id="rId8"/>
    <p:sldId id="9234" r:id="rId9"/>
    <p:sldId id="9192" r:id="rId10"/>
  </p:sldIdLst>
  <p:sldSz cx="12858750" cy="7232650"/>
  <p:notesSz cx="6858000" cy="9144000"/>
  <p:embeddedFontLst>
    <p:embeddedFont>
      <p:font typeface="Calibri" pitchFamily="34" charset="0"/>
      <p:regular r:id="rId13"/>
      <p:bold r:id="rId14"/>
      <p:italic r:id="rId15"/>
      <p:boldItalic r:id="rId16"/>
    </p:embeddedFont>
    <p:embeddedFont>
      <p:font typeface="微软雅黑" pitchFamily="34" charset="-122"/>
      <p:regular r:id="rId17"/>
      <p:bold r:id="rId18"/>
    </p:embeddedFont>
    <p:embeddedFont>
      <p:font typeface="时尚中黑简体" charset="-122"/>
      <p:regular r:id="rId19"/>
    </p:embeddedFont>
    <p:embeddedFont>
      <p:font typeface="Impact" pitchFamily="34" charset="0"/>
      <p:regular r:id="rId20"/>
    </p:embeddedFont>
  </p:embeddedFontLst>
  <p:custDataLst>
    <p:tags r:id="rId2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92F1"/>
    <a:srgbClr val="969696"/>
    <a:srgbClr val="2278F4"/>
    <a:srgbClr val="000000"/>
    <a:srgbClr val="FF3B5E"/>
    <a:srgbClr val="18A6FF"/>
    <a:srgbClr val="F2F2F2"/>
    <a:srgbClr val="4BBAFF"/>
    <a:srgbClr val="8AE1FF"/>
    <a:srgbClr val="29ABE2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10" autoAdjust="0"/>
    <p:restoredTop sz="95394" autoAdjust="0"/>
  </p:normalViewPr>
  <p:slideViewPr>
    <p:cSldViewPr>
      <p:cViewPr varScale="1">
        <p:scale>
          <a:sx n="103" d="100"/>
          <a:sy n="103" d="100"/>
        </p:scale>
        <p:origin x="-672" y="-102"/>
      </p:cViewPr>
      <p:guideLst>
        <p:guide orient="horz" pos="328"/>
        <p:guide orient="horz" pos="4183"/>
        <p:guide pos="4050"/>
        <p:guide pos="557"/>
        <p:guide pos="7497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2832" y="84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pPr/>
              <a:t>2018-09-28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2018-09-28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6487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29868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02922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52646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47207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66447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094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08429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23973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7072710"/>
            <a:ext cx="12858398" cy="159939"/>
          </a:xfrm>
          <a:prstGeom prst="rect">
            <a:avLst/>
          </a:prstGeom>
          <a:solidFill>
            <a:srgbClr val="109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67CDEBB4-7C18-4903-B361-6BBE5FD082B2}"/>
              </a:ext>
            </a:extLst>
          </p:cNvPr>
          <p:cNvGrpSpPr/>
          <p:nvPr userDrawn="1"/>
        </p:nvGrpSpPr>
        <p:grpSpPr>
          <a:xfrm>
            <a:off x="0" y="344455"/>
            <a:ext cx="12858750" cy="307777"/>
            <a:chOff x="0" y="344455"/>
            <a:chExt cx="12858750" cy="307777"/>
          </a:xfrm>
        </p:grpSpPr>
        <p:sp>
          <p:nvSpPr>
            <p:cNvPr id="15" name="TextBox 8">
              <a:extLst>
                <a:ext uri="{FF2B5EF4-FFF2-40B4-BE49-F238E27FC236}">
                  <a16:creationId xmlns:a16="http://schemas.microsoft.com/office/drawing/2014/main" xmlns="" id="{382192DE-69A1-449B-9B2C-61D7B2A81F98}"/>
                </a:ext>
              </a:extLst>
            </p:cNvPr>
            <p:cNvSpPr txBox="1"/>
            <p:nvPr/>
          </p:nvSpPr>
          <p:spPr>
            <a:xfrm>
              <a:off x="1316807" y="344455"/>
              <a:ext cx="2417174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重结晶（苯甲酸和萘）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xmlns="" id="{76FD87D0-829F-4009-8289-2885E7B78818}"/>
                </a:ext>
              </a:extLst>
            </p:cNvPr>
            <p:cNvGrpSpPr/>
            <p:nvPr/>
          </p:nvGrpSpPr>
          <p:grpSpPr>
            <a:xfrm>
              <a:off x="0" y="498344"/>
              <a:ext cx="12858750" cy="0"/>
              <a:chOff x="38955" y="726011"/>
              <a:chExt cx="11078925" cy="0"/>
            </a:xfrm>
          </p:grpSpPr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xmlns="" id="{361EC8CA-A4D2-48E3-9809-36ABF4B93C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955" y="726011"/>
                <a:ext cx="886379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xmlns="" id="{EEE9AF5A-119B-47EE-B653-CDDD2B0EC9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69019" y="726011"/>
                <a:ext cx="7648861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xmlns="" val="708413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F304B62E-D7B6-43A9-B13F-0BBF5C3A3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4109" b="1433"/>
          <a:stretch/>
        </p:blipFill>
        <p:spPr>
          <a:xfrm>
            <a:off x="4898" y="-1"/>
            <a:ext cx="12848954" cy="723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11284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443" t="1445" r="1443" b="16965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40614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16" t="15452" r="1016" b="1900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33895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37" t="8522" r="837" b="8522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86281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980" t="8642" r="980" b="8642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62160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336246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2" r:id="rId2"/>
    <p:sldLayoutId id="2147483873" r:id="rId3"/>
    <p:sldLayoutId id="2147483874" r:id="rId4"/>
    <p:sldLayoutId id="2147483875" r:id="rId5"/>
    <p:sldLayoutId id="2147483876" r:id="rId6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64326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82" indent="-241082" algn="l" defTabSz="964326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1pPr>
      <a:lvl2pPr marL="723245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531" kern="1200">
          <a:solidFill>
            <a:schemeClr val="tx1"/>
          </a:solidFill>
          <a:latin typeface="+mn-lt"/>
          <a:ea typeface="+mn-ea"/>
          <a:cs typeface="+mn-cs"/>
        </a:defRPr>
      </a:lvl2pPr>
      <a:lvl3pPr marL="1205408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109" kern="1200">
          <a:solidFill>
            <a:schemeClr val="tx1"/>
          </a:solidFill>
          <a:latin typeface="+mn-lt"/>
          <a:ea typeface="+mn-ea"/>
          <a:cs typeface="+mn-cs"/>
        </a:defRPr>
      </a:lvl3pPr>
      <a:lvl4pPr marL="1687571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2169734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65189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3134060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616223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409838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1pPr>
      <a:lvl2pPr marL="482163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2pPr>
      <a:lvl3pPr marL="96432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3pPr>
      <a:lvl4pPr marL="144648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192865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41081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289297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37514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3857305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2510735" y="1816125"/>
            <a:ext cx="7879080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重结晶（苯甲酸和萘）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DF4A84D5-33B0-4794-AADE-1808783AECFB}"/>
              </a:ext>
            </a:extLst>
          </p:cNvPr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0FDC287C-D2BF-4C71-9A6A-79D93529CA73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04DCD3FE-F35C-4B9E-B35E-6C82A09E7F55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AD3E127F-8846-440A-9BA5-3E16763E1FB9}"/>
              </a:ext>
            </a:extLst>
          </p:cNvPr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DAA7FCDE-7C12-47F5-B0F3-D6988CBB1002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xmlns="" id="{06B09095-F5B8-43BD-B837-521010EE0F04}"/>
                </a:ext>
              </a:extLst>
            </p:cNvPr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FC3586C4-5A46-4F1E-930C-07F02F90760C}"/>
              </a:ext>
            </a:extLst>
          </p:cNvPr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xmlns="" id="{A0628CEE-DAAC-4300-8887-2F05A53AB50F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xmlns="" id="{7F957B20-9279-4C91-BD2D-A3B5D54EB21A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2011597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2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8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2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2510735" y="1816125"/>
            <a:ext cx="7879080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重结晶（苯甲酸和萘）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DF4A84D5-33B0-4794-AADE-1808783AECFB}"/>
              </a:ext>
            </a:extLst>
          </p:cNvPr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0FDC287C-D2BF-4C71-9A6A-79D93529CA73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04DCD3FE-F35C-4B9E-B35E-6C82A09E7F55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AD3E127F-8846-440A-9BA5-3E16763E1FB9}"/>
              </a:ext>
            </a:extLst>
          </p:cNvPr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DAA7FCDE-7C12-47F5-B0F3-D6988CBB1002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xmlns="" id="{06B09095-F5B8-43BD-B837-521010EE0F04}"/>
                </a:ext>
              </a:extLst>
            </p:cNvPr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FC3586C4-5A46-4F1E-930C-07F02F90760C}"/>
              </a:ext>
            </a:extLst>
          </p:cNvPr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xmlns="" id="{A0628CEE-DAAC-4300-8887-2F05A53AB50F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xmlns="" id="{7F957B20-9279-4C91-BD2D-A3B5D54EB21A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974061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2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8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2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2705859" y="1816125"/>
            <a:ext cx="7467932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重结晶（苯甲酸和萘）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DF4A84D5-33B0-4794-AADE-1808783AECFB}"/>
              </a:ext>
            </a:extLst>
          </p:cNvPr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0FDC287C-D2BF-4C71-9A6A-79D93529CA73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04DCD3FE-F35C-4B9E-B35E-6C82A09E7F55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AD3E127F-8846-440A-9BA5-3E16763E1FB9}"/>
              </a:ext>
            </a:extLst>
          </p:cNvPr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DAA7FCDE-7C12-47F5-B0F3-D6988CBB1002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xmlns="" id="{06B09095-F5B8-43BD-B837-521010EE0F04}"/>
                </a:ext>
              </a:extLst>
            </p:cNvPr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FC3586C4-5A46-4F1E-930C-07F02F90760C}"/>
              </a:ext>
            </a:extLst>
          </p:cNvPr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xmlns="" id="{A0628CEE-DAAC-4300-8887-2F05A53AB50F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xmlns="" id="{7F957B20-9279-4C91-BD2D-A3B5D54EB21A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3369547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2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8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2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一、实验目的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xmlns="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xmlns="" id="{3FE93C9E-DA94-4424-829C-92C287FB852B}"/>
              </a:ext>
            </a:extLst>
          </p:cNvPr>
          <p:cNvGrpSpPr/>
          <p:nvPr/>
        </p:nvGrpSpPr>
        <p:grpSpPr>
          <a:xfrm>
            <a:off x="1773882" y="2032149"/>
            <a:ext cx="1050810" cy="930989"/>
            <a:chOff x="2502793" y="4371105"/>
            <a:chExt cx="1520712" cy="1347797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xmlns="" id="{14A9DC25-6D09-4327-81FC-0C361121E6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23" name="文本框 26">
              <a:extLst>
                <a:ext uri="{FF2B5EF4-FFF2-40B4-BE49-F238E27FC236}">
                  <a16:creationId xmlns:a16="http://schemas.microsoft.com/office/drawing/2014/main" xmlns="" id="{5A6C041F-BD57-4C46-96D5-13276320E985}"/>
                </a:ext>
              </a:extLst>
            </p:cNvPr>
            <p:cNvSpPr txBox="1"/>
            <p:nvPr/>
          </p:nvSpPr>
          <p:spPr>
            <a:xfrm>
              <a:off x="2752106" y="457715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1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38F5B019-F7A6-4DEF-9E39-B16683F6DDAA}"/>
              </a:ext>
            </a:extLst>
          </p:cNvPr>
          <p:cNvGrpSpPr/>
          <p:nvPr/>
        </p:nvGrpSpPr>
        <p:grpSpPr>
          <a:xfrm>
            <a:off x="1773882" y="3436305"/>
            <a:ext cx="1050810" cy="930989"/>
            <a:chOff x="4102997" y="3433060"/>
            <a:chExt cx="1520712" cy="1347797"/>
          </a:xfrm>
        </p:grpSpPr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xmlns="" id="{8309470F-D0D2-4B64-BD63-DA97165FD0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02997" y="3433060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969696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26" name="文本框 32">
              <a:extLst>
                <a:ext uri="{FF2B5EF4-FFF2-40B4-BE49-F238E27FC236}">
                  <a16:creationId xmlns:a16="http://schemas.microsoft.com/office/drawing/2014/main" xmlns="" id="{9F9BF034-F55D-4106-9E4D-CB7201B6A313}"/>
                </a:ext>
              </a:extLst>
            </p:cNvPr>
            <p:cNvSpPr txBox="1"/>
            <p:nvPr/>
          </p:nvSpPr>
          <p:spPr>
            <a:xfrm>
              <a:off x="4366404" y="359211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747587FA-FA6A-4681-A557-3A937AC6E3BF}"/>
              </a:ext>
            </a:extLst>
          </p:cNvPr>
          <p:cNvGrpSpPr/>
          <p:nvPr/>
        </p:nvGrpSpPr>
        <p:grpSpPr>
          <a:xfrm>
            <a:off x="1773882" y="4840461"/>
            <a:ext cx="1050810" cy="930989"/>
            <a:chOff x="5706283" y="2501783"/>
            <a:chExt cx="1520712" cy="1347797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xmlns="" id="{A3340800-3236-48A9-830E-B28EA88142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06283" y="2501783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29" name="文本框 35">
              <a:extLst>
                <a:ext uri="{FF2B5EF4-FFF2-40B4-BE49-F238E27FC236}">
                  <a16:creationId xmlns:a16="http://schemas.microsoft.com/office/drawing/2014/main" xmlns="" id="{C8F0B4C5-D6DA-4531-AD70-FAF5E3B7F779}"/>
                </a:ext>
              </a:extLst>
            </p:cNvPr>
            <p:cNvSpPr txBox="1"/>
            <p:nvPr/>
          </p:nvSpPr>
          <p:spPr>
            <a:xfrm>
              <a:off x="5950919" y="2750710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37" name="Text Placeholder 3">
            <a:extLst>
              <a:ext uri="{FF2B5EF4-FFF2-40B4-BE49-F238E27FC236}">
                <a16:creationId xmlns:a16="http://schemas.microsoft.com/office/drawing/2014/main" xmlns="" id="{7BCF5283-FB3C-4F58-95C9-B2E5C931B835}"/>
              </a:ext>
            </a:extLst>
          </p:cNvPr>
          <p:cNvSpPr txBox="1">
            <a:spLocks/>
          </p:cNvSpPr>
          <p:nvPr/>
        </p:nvSpPr>
        <p:spPr>
          <a:xfrm>
            <a:off x="3070026" y="3652771"/>
            <a:ext cx="6627086" cy="4331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学习重结晶法精制固体有机物的基本原理和应用；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xmlns="" id="{D0116762-1D83-4F44-B93A-FFE73679E9A5}"/>
              </a:ext>
            </a:extLst>
          </p:cNvPr>
          <p:cNvSpPr txBox="1">
            <a:spLocks/>
          </p:cNvSpPr>
          <p:nvPr/>
        </p:nvSpPr>
        <p:spPr>
          <a:xfrm>
            <a:off x="3070026" y="2176165"/>
            <a:ext cx="4968552" cy="4331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了解常用固体有机物的精制方法；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xmlns="" id="{5F703ABE-BA10-4E7A-B7E8-A4F0F2C8D5A6}"/>
              </a:ext>
            </a:extLst>
          </p:cNvPr>
          <p:cNvSpPr txBox="1">
            <a:spLocks/>
          </p:cNvSpPr>
          <p:nvPr/>
        </p:nvSpPr>
        <p:spPr>
          <a:xfrm>
            <a:off x="3070026" y="4768453"/>
            <a:ext cx="7103765" cy="144039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just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掌握重结晶的操作过程（溶剂的选择、热饱和溶液的配制、脱色、热过滤、结晶、减压过滤以及干燥结晶）；掌握用水、有机溶剂重结晶有机物的操作方法。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EBC88E78-F588-4879-8165-1BB34B94538E}"/>
              </a:ext>
            </a:extLst>
          </p:cNvPr>
          <p:cNvGrpSpPr/>
          <p:nvPr/>
        </p:nvGrpSpPr>
        <p:grpSpPr>
          <a:xfrm>
            <a:off x="1676847" y="1888133"/>
            <a:ext cx="4379517" cy="3326371"/>
            <a:chOff x="1291780" y="1960141"/>
            <a:chExt cx="4379517" cy="3326371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xmlns="" id="{67C8AD10-E877-45C1-8581-7AFEE3DDF1C0}"/>
                </a:ext>
              </a:extLst>
            </p:cNvPr>
            <p:cNvGrpSpPr/>
            <p:nvPr/>
          </p:nvGrpSpPr>
          <p:grpSpPr>
            <a:xfrm>
              <a:off x="1291780" y="1960141"/>
              <a:ext cx="4379517" cy="504056"/>
              <a:chOff x="1291780" y="1744117"/>
              <a:chExt cx="4379517" cy="504056"/>
            </a:xfrm>
          </p:grpSpPr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xmlns="" id="{812E4DE4-B6F5-48E6-BB08-88D0295C726B}"/>
                  </a:ext>
                </a:extLst>
              </p:cNvPr>
              <p:cNvCxnSpPr/>
              <p:nvPr/>
            </p:nvCxnSpPr>
            <p:spPr>
              <a:xfrm flipV="1">
                <a:off x="1291780" y="1744117"/>
                <a:ext cx="313059" cy="504056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2B732D90-BE12-485D-927C-7676269159FC}"/>
                  </a:ext>
                </a:extLst>
              </p:cNvPr>
              <p:cNvCxnSpPr/>
              <p:nvPr/>
            </p:nvCxnSpPr>
            <p:spPr>
              <a:xfrm>
                <a:off x="1604839" y="1744117"/>
                <a:ext cx="4066458" cy="0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xmlns="" id="{63D338F8-061F-4387-A62A-7C0915990CC6}"/>
                </a:ext>
              </a:extLst>
            </p:cNvPr>
            <p:cNvGrpSpPr/>
            <p:nvPr/>
          </p:nvGrpSpPr>
          <p:grpSpPr>
            <a:xfrm>
              <a:off x="1291780" y="3400301"/>
              <a:ext cx="4379517" cy="504056"/>
              <a:chOff x="1291780" y="1744117"/>
              <a:chExt cx="4379517" cy="504056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A2859B3D-16C3-419E-B6ED-1AFF92D2E0D5}"/>
                  </a:ext>
                </a:extLst>
              </p:cNvPr>
              <p:cNvCxnSpPr/>
              <p:nvPr/>
            </p:nvCxnSpPr>
            <p:spPr>
              <a:xfrm flipV="1">
                <a:off x="1291780" y="1744117"/>
                <a:ext cx="313059" cy="504056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D3772059-B739-4AB7-A50A-68999F57F3A8}"/>
                  </a:ext>
                </a:extLst>
              </p:cNvPr>
              <p:cNvCxnSpPr/>
              <p:nvPr/>
            </p:nvCxnSpPr>
            <p:spPr>
              <a:xfrm>
                <a:off x="1604839" y="1744117"/>
                <a:ext cx="4066458" cy="0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xmlns="" id="{A24CC235-84FE-4D02-8826-5433F4CA6A10}"/>
                </a:ext>
              </a:extLst>
            </p:cNvPr>
            <p:cNvGrpSpPr/>
            <p:nvPr/>
          </p:nvGrpSpPr>
          <p:grpSpPr>
            <a:xfrm>
              <a:off x="1291780" y="4782456"/>
              <a:ext cx="4379517" cy="504056"/>
              <a:chOff x="1291780" y="1744117"/>
              <a:chExt cx="4379517" cy="504056"/>
            </a:xfrm>
          </p:grpSpPr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xmlns="" id="{A38F5E92-2622-4F73-8668-BB1BF6BAA372}"/>
                  </a:ext>
                </a:extLst>
              </p:cNvPr>
              <p:cNvCxnSpPr/>
              <p:nvPr/>
            </p:nvCxnSpPr>
            <p:spPr>
              <a:xfrm flipV="1">
                <a:off x="1291780" y="1744117"/>
                <a:ext cx="313059" cy="504056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xmlns="" id="{3A3F814A-9BB2-4AB0-8C60-ABCD68270FCC}"/>
                  </a:ext>
                </a:extLst>
              </p:cNvPr>
              <p:cNvCxnSpPr/>
              <p:nvPr/>
            </p:nvCxnSpPr>
            <p:spPr>
              <a:xfrm>
                <a:off x="1604839" y="1744117"/>
                <a:ext cx="4066458" cy="0"/>
              </a:xfrm>
              <a:prstGeom prst="line">
                <a:avLst/>
              </a:prstGeom>
              <a:ln w="19050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xmlns="" val="1409369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7" grpId="0"/>
      <p:bldP spid="38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二、实验原理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xmlns="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02D1B128-8F6E-404C-AC80-C59C4A81FF0F}"/>
              </a:ext>
            </a:extLst>
          </p:cNvPr>
          <p:cNvSpPr/>
          <p:nvPr/>
        </p:nvSpPr>
        <p:spPr>
          <a:xfrm>
            <a:off x="2324918" y="2320181"/>
            <a:ext cx="8280921" cy="25922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254000" dist="25400" dir="13500000">
              <a:prstClr val="black">
                <a:alpha val="3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DA713DA4-6745-434B-950D-BE7D8D42B690}"/>
              </a:ext>
            </a:extLst>
          </p:cNvPr>
          <p:cNvSpPr/>
          <p:nvPr/>
        </p:nvSpPr>
        <p:spPr>
          <a:xfrm>
            <a:off x="2684959" y="2453587"/>
            <a:ext cx="77791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09"/>
              </a:spcBef>
              <a:spcAft>
                <a:spcPts val="709"/>
              </a:spcAft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固体有机物在溶剂中的溶解度与温度有密切关系。利用溶剂对纯物质及杂质的溶解度不同，使被提纯物质从过饱和溶液中析出，而让杂质全部或大部分仍留在溶液中（或被过滤除去），从而达到提纯的目的。</a:t>
            </a:r>
          </a:p>
        </p:txBody>
      </p:sp>
    </p:spTree>
    <p:extLst>
      <p:ext uri="{BB962C8B-B14F-4D97-AF65-F5344CB8AC3E}">
        <p14:creationId xmlns:p14="http://schemas.microsoft.com/office/powerpoint/2010/main" xmlns="" val="2290172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1" grpId="0" animBg="1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三、实验步骤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xmlns="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DA713DA4-6745-434B-950D-BE7D8D42B690}"/>
              </a:ext>
            </a:extLst>
          </p:cNvPr>
          <p:cNvSpPr/>
          <p:nvPr/>
        </p:nvSpPr>
        <p:spPr>
          <a:xfrm>
            <a:off x="1316807" y="1667308"/>
            <a:ext cx="2808312" cy="58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09"/>
              </a:spcBef>
              <a:spcAft>
                <a:spcPts val="709"/>
              </a:spcAft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1.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苯甲酸的重结晶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05D67938-6E16-4F5F-A711-F49344CF09E3}"/>
              </a:ext>
            </a:extLst>
          </p:cNvPr>
          <p:cNvGrpSpPr/>
          <p:nvPr/>
        </p:nvGrpSpPr>
        <p:grpSpPr>
          <a:xfrm>
            <a:off x="1172791" y="2176165"/>
            <a:ext cx="2952328" cy="153474"/>
            <a:chOff x="1172791" y="2176165"/>
            <a:chExt cx="2952328" cy="153474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B0DD1D27-64C5-48D1-A965-3889996DE0A6}"/>
                </a:ext>
              </a:extLst>
            </p:cNvPr>
            <p:cNvCxnSpPr>
              <a:cxnSpLocks/>
            </p:cNvCxnSpPr>
            <p:nvPr/>
          </p:nvCxnSpPr>
          <p:spPr>
            <a:xfrm>
              <a:off x="1244799" y="2248173"/>
              <a:ext cx="2736304" cy="0"/>
            </a:xfrm>
            <a:prstGeom prst="line">
              <a:avLst/>
            </a:prstGeom>
            <a:ln w="19050">
              <a:solidFill>
                <a:srgbClr val="9696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椭圆 3">
              <a:extLst>
                <a:ext uri="{FF2B5EF4-FFF2-40B4-BE49-F238E27FC236}">
                  <a16:creationId xmlns:a16="http://schemas.microsoft.com/office/drawing/2014/main" xmlns="" id="{9EBC0979-1869-4F75-9AF6-395BCF88A42C}"/>
                </a:ext>
              </a:extLst>
            </p:cNvPr>
            <p:cNvSpPr/>
            <p:nvPr/>
          </p:nvSpPr>
          <p:spPr>
            <a:xfrm>
              <a:off x="3981103" y="2176165"/>
              <a:ext cx="144016" cy="144016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xmlns="" id="{D3CC96D2-DDFC-458B-9A48-1C340DD4BD94}"/>
                </a:ext>
              </a:extLst>
            </p:cNvPr>
            <p:cNvSpPr/>
            <p:nvPr/>
          </p:nvSpPr>
          <p:spPr>
            <a:xfrm>
              <a:off x="1172791" y="2185623"/>
              <a:ext cx="144016" cy="144016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9DDECA32-2964-4D6B-85B6-BF53E5D7D260}"/>
              </a:ext>
            </a:extLst>
          </p:cNvPr>
          <p:cNvSpPr/>
          <p:nvPr/>
        </p:nvSpPr>
        <p:spPr>
          <a:xfrm>
            <a:off x="2324918" y="2608213"/>
            <a:ext cx="8208913" cy="33843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254000" dist="25400" dir="13500000">
              <a:prstClr val="black">
                <a:alpha val="3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76BFAAD4-3473-4598-BE7D-F6BA5EED9045}"/>
              </a:ext>
            </a:extLst>
          </p:cNvPr>
          <p:cNvSpPr/>
          <p:nvPr/>
        </p:nvSpPr>
        <p:spPr>
          <a:xfrm>
            <a:off x="2612951" y="2680221"/>
            <a:ext cx="777911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09"/>
              </a:spcBef>
              <a:spcAft>
                <a:spcPts val="709"/>
              </a:spcAft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取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1 g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粗苯甲酸于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100 mL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烧杯中，加入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25 </a:t>
            </a:r>
            <a:r>
              <a:rPr lang="en-US" altLang="zh-CN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mL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水和几粒沸石，加热至沸，并用玻棒不断搅动，使固体溶解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。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预先将大玻璃漏斗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预热在铜热水漏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斗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中，放置在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小烧杯上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，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漏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斗中放入预先叠好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的菊形滤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纸，并用少量热水润湿。将上述溶液迅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速进行热过滤，滤入小烧杯中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，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在热过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滤过程中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，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应采用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酒精灯加热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铜热水漏斗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，保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持溶液的温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度。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让滤液慢慢冷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却，结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晶出苯甲酸产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品，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而后抽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滤，将结晶移至表面皿上，并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用红外灯干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燥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。称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重并计算回收率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3165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2" grpId="0"/>
      <p:bldP spid="12" grpId="0" animBg="1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三、实验步骤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xmlns="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DA713DA4-6745-434B-950D-BE7D8D42B690}"/>
              </a:ext>
            </a:extLst>
          </p:cNvPr>
          <p:cNvSpPr/>
          <p:nvPr/>
        </p:nvSpPr>
        <p:spPr>
          <a:xfrm>
            <a:off x="1316807" y="1667308"/>
            <a:ext cx="2808312" cy="58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09"/>
              </a:spcBef>
              <a:spcAft>
                <a:spcPts val="709"/>
              </a:spcAft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２．萘的重结晶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05D67938-6E16-4F5F-A711-F49344CF09E3}"/>
              </a:ext>
            </a:extLst>
          </p:cNvPr>
          <p:cNvGrpSpPr/>
          <p:nvPr/>
        </p:nvGrpSpPr>
        <p:grpSpPr>
          <a:xfrm>
            <a:off x="1172791" y="2176165"/>
            <a:ext cx="2952328" cy="153474"/>
            <a:chOff x="1172791" y="2176165"/>
            <a:chExt cx="2952328" cy="153474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B0DD1D27-64C5-48D1-A965-3889996DE0A6}"/>
                </a:ext>
              </a:extLst>
            </p:cNvPr>
            <p:cNvCxnSpPr>
              <a:cxnSpLocks/>
            </p:cNvCxnSpPr>
            <p:nvPr/>
          </p:nvCxnSpPr>
          <p:spPr>
            <a:xfrm>
              <a:off x="1244799" y="2248173"/>
              <a:ext cx="2736304" cy="0"/>
            </a:xfrm>
            <a:prstGeom prst="line">
              <a:avLst/>
            </a:prstGeom>
            <a:ln w="19050">
              <a:solidFill>
                <a:srgbClr val="9696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椭圆 3">
              <a:extLst>
                <a:ext uri="{FF2B5EF4-FFF2-40B4-BE49-F238E27FC236}">
                  <a16:creationId xmlns:a16="http://schemas.microsoft.com/office/drawing/2014/main" xmlns="" id="{9EBC0979-1869-4F75-9AF6-395BCF88A42C}"/>
                </a:ext>
              </a:extLst>
            </p:cNvPr>
            <p:cNvSpPr/>
            <p:nvPr/>
          </p:nvSpPr>
          <p:spPr>
            <a:xfrm>
              <a:off x="3981103" y="2176165"/>
              <a:ext cx="144016" cy="144016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xmlns="" id="{D3CC96D2-DDFC-458B-9A48-1C340DD4BD94}"/>
                </a:ext>
              </a:extLst>
            </p:cNvPr>
            <p:cNvSpPr/>
            <p:nvPr/>
          </p:nvSpPr>
          <p:spPr>
            <a:xfrm>
              <a:off x="1172791" y="2185623"/>
              <a:ext cx="144016" cy="144016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9DDECA32-2964-4D6B-85B6-BF53E5D7D260}"/>
              </a:ext>
            </a:extLst>
          </p:cNvPr>
          <p:cNvSpPr/>
          <p:nvPr/>
        </p:nvSpPr>
        <p:spPr>
          <a:xfrm>
            <a:off x="2324918" y="2608213"/>
            <a:ext cx="8136905" cy="381642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254000" dist="25400" dir="13500000">
              <a:prstClr val="black">
                <a:alpha val="3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76BFAAD4-3473-4598-BE7D-F6BA5EED9045}"/>
              </a:ext>
            </a:extLst>
          </p:cNvPr>
          <p:cNvSpPr/>
          <p:nvPr/>
        </p:nvSpPr>
        <p:spPr>
          <a:xfrm>
            <a:off x="2684959" y="2680777"/>
            <a:ext cx="7779118" cy="3823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09"/>
              </a:spcBef>
              <a:spcAft>
                <a:spcPts val="709"/>
              </a:spcAft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在装有回流冷凝管的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100 mL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圆底烧瓶中，加入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0.5 g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粗萘 ，加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入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20 </a:t>
            </a:r>
            <a:r>
              <a:rPr lang="en-US" altLang="zh-CN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mL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 50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％乙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醇， 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－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3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粒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沸石，并不时振摇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，从冷凝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管上口补加 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50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％乙醇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至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萘完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全溶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解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，计算所需溶剂总量，再额外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多加溶剂总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量的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20%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的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50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％乙醇，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稍冷后加入少许活性炭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，继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续加热微沸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5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－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10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分钟。趁热过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滤（与苯甲酸热过滤相同），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冷却滤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液结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晶出萘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的产品，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用布氏漏斗抽滤（滤纸应先用乙醇润湿，吸紧），用少量乙醇洗涤。抽干后，将结晶移至表面皿上，放在空气中晾干或放在干燥器中，干燥，称重并计算回收率。</a:t>
            </a:r>
          </a:p>
        </p:txBody>
      </p:sp>
    </p:spTree>
    <p:extLst>
      <p:ext uri="{BB962C8B-B14F-4D97-AF65-F5344CB8AC3E}">
        <p14:creationId xmlns:p14="http://schemas.microsoft.com/office/powerpoint/2010/main" xmlns="" val="3659101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12" grpId="0" animBg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四、注意事项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xmlns="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>
            <a:extLst>
              <a:ext uri="{FF2B5EF4-FFF2-40B4-BE49-F238E27FC236}">
                <a16:creationId xmlns:a16="http://schemas.microsoft.com/office/drawing/2014/main" xmlns="" id="{FEEB3171-AB6B-4E26-AE11-81B8C5E6FCD9}"/>
              </a:ext>
            </a:extLst>
          </p:cNvPr>
          <p:cNvGrpSpPr/>
          <p:nvPr/>
        </p:nvGrpSpPr>
        <p:grpSpPr>
          <a:xfrm>
            <a:off x="4216383" y="2187942"/>
            <a:ext cx="1050810" cy="930989"/>
            <a:chOff x="2502793" y="4371105"/>
            <a:chExt cx="1520712" cy="1347797"/>
          </a:xfrm>
        </p:grpSpPr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xmlns="" id="{8F7A86BD-EB36-4D5B-9B6B-EC977D16FA4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32" name="文本框 26">
              <a:extLst>
                <a:ext uri="{FF2B5EF4-FFF2-40B4-BE49-F238E27FC236}">
                  <a16:creationId xmlns:a16="http://schemas.microsoft.com/office/drawing/2014/main" xmlns="" id="{1A78BE6C-958F-4D7F-AB84-12D7830CDB19}"/>
                </a:ext>
              </a:extLst>
            </p:cNvPr>
            <p:cNvSpPr txBox="1"/>
            <p:nvPr/>
          </p:nvSpPr>
          <p:spPr>
            <a:xfrm>
              <a:off x="2752106" y="457715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F9198BFB-D190-4AC7-8897-F59883C14943}"/>
              </a:ext>
            </a:extLst>
          </p:cNvPr>
          <p:cNvGrpSpPr/>
          <p:nvPr/>
        </p:nvGrpSpPr>
        <p:grpSpPr>
          <a:xfrm>
            <a:off x="5639755" y="2835886"/>
            <a:ext cx="1685130" cy="505957"/>
            <a:chOff x="5246304" y="4593021"/>
            <a:chExt cx="2438687" cy="732476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xmlns="" id="{BC7BEB43-764B-463B-9599-12E4DAD4B46A}"/>
                </a:ext>
              </a:extLst>
            </p:cNvPr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</a:endParaRPr>
            </a:p>
          </p:txBody>
        </p:sp>
        <p:sp>
          <p:nvSpPr>
            <p:cNvPr id="40" name="任意多边形 304">
              <a:extLst>
                <a:ext uri="{FF2B5EF4-FFF2-40B4-BE49-F238E27FC236}">
                  <a16:creationId xmlns:a16="http://schemas.microsoft.com/office/drawing/2014/main" xmlns="" id="{AF485A5E-F69C-4074-A0E9-B1BE8622660D}"/>
                </a:ext>
              </a:extLst>
            </p:cNvPr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</a:endParaRPr>
            </a:p>
          </p:txBody>
        </p:sp>
      </p:grpSp>
      <p:sp>
        <p:nvSpPr>
          <p:cNvPr id="47" name="文本框 113">
            <a:extLst>
              <a:ext uri="{FF2B5EF4-FFF2-40B4-BE49-F238E27FC236}">
                <a16:creationId xmlns:a16="http://schemas.microsoft.com/office/drawing/2014/main" xmlns="" id="{56618B1D-6DD9-41F0-8F10-C576D56B8465}"/>
              </a:ext>
            </a:extLst>
          </p:cNvPr>
          <p:cNvSpPr txBox="1"/>
          <p:nvPr/>
        </p:nvSpPr>
        <p:spPr>
          <a:xfrm>
            <a:off x="5996116" y="2022626"/>
            <a:ext cx="5719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溶剂的用量是回收率高低的关键，用量过多或过少，会造成产品析出过少或析出在热过滤的滤纸上，造成重结晶回收率过低。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36378D32-A08A-4416-8FFE-35224BE00D4E}"/>
              </a:ext>
            </a:extLst>
          </p:cNvPr>
          <p:cNvGrpSpPr/>
          <p:nvPr/>
        </p:nvGrpSpPr>
        <p:grpSpPr>
          <a:xfrm>
            <a:off x="5101380" y="3465960"/>
            <a:ext cx="1050810" cy="930989"/>
            <a:chOff x="4102997" y="3433060"/>
            <a:chExt cx="1520712" cy="1347797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xmlns="" id="{34D82116-A331-4B02-8EAA-2E1537A13C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02997" y="3433060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969696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50" name="文本框 32">
              <a:extLst>
                <a:ext uri="{FF2B5EF4-FFF2-40B4-BE49-F238E27FC236}">
                  <a16:creationId xmlns:a16="http://schemas.microsoft.com/office/drawing/2014/main" xmlns="" id="{650AAE83-C2FA-422D-B7F2-0CC9506A64B2}"/>
                </a:ext>
              </a:extLst>
            </p:cNvPr>
            <p:cNvSpPr txBox="1"/>
            <p:nvPr/>
          </p:nvSpPr>
          <p:spPr>
            <a:xfrm>
              <a:off x="4366404" y="359211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xmlns="" id="{5B135168-B4E9-401C-A5B5-DB6E0B81807A}"/>
              </a:ext>
            </a:extLst>
          </p:cNvPr>
          <p:cNvGrpSpPr/>
          <p:nvPr/>
        </p:nvGrpSpPr>
        <p:grpSpPr>
          <a:xfrm flipH="1">
            <a:off x="3533812" y="4352817"/>
            <a:ext cx="1685130" cy="505957"/>
            <a:chOff x="5246304" y="4593021"/>
            <a:chExt cx="2438687" cy="732476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xmlns="" id="{3ED11AE0-4FF0-4F45-8CFC-0966489A00B1}"/>
                </a:ext>
              </a:extLst>
            </p:cNvPr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</a:endParaRPr>
            </a:p>
          </p:txBody>
        </p:sp>
        <p:sp>
          <p:nvSpPr>
            <p:cNvPr id="53" name="任意多边形 298">
              <a:extLst>
                <a:ext uri="{FF2B5EF4-FFF2-40B4-BE49-F238E27FC236}">
                  <a16:creationId xmlns:a16="http://schemas.microsoft.com/office/drawing/2014/main" xmlns="" id="{953B9BB5-E11A-4398-B9C8-268C7520D9E7}"/>
                </a:ext>
              </a:extLst>
            </p:cNvPr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</a:endParaRPr>
            </a:p>
          </p:txBody>
        </p:sp>
      </p:grpSp>
      <p:sp>
        <p:nvSpPr>
          <p:cNvPr id="55" name="文本框 113">
            <a:extLst>
              <a:ext uri="{FF2B5EF4-FFF2-40B4-BE49-F238E27FC236}">
                <a16:creationId xmlns:a16="http://schemas.microsoft.com/office/drawing/2014/main" xmlns="" id="{96777F9C-4652-42CE-B5A2-607EA1357C85}"/>
              </a:ext>
            </a:extLst>
          </p:cNvPr>
          <p:cNvSpPr txBox="1"/>
          <p:nvPr/>
        </p:nvSpPr>
        <p:spPr>
          <a:xfrm>
            <a:off x="1438734" y="3834591"/>
            <a:ext cx="3490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在操作时防止加热温度较高，任其沸腾，以免溶剂挥发。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xmlns="" id="{102B0E78-6FA4-4CF5-A7E4-2CF008A86521}"/>
              </a:ext>
            </a:extLst>
          </p:cNvPr>
          <p:cNvGrpSpPr/>
          <p:nvPr/>
        </p:nvGrpSpPr>
        <p:grpSpPr>
          <a:xfrm>
            <a:off x="6152190" y="4743978"/>
            <a:ext cx="1050810" cy="930989"/>
            <a:chOff x="5706283" y="2501783"/>
            <a:chExt cx="1520712" cy="1347797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xmlns="" id="{9D5C69E0-9F82-4C3F-8B6A-83933CED86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06283" y="2501783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58" name="文本框 35">
              <a:extLst>
                <a:ext uri="{FF2B5EF4-FFF2-40B4-BE49-F238E27FC236}">
                  <a16:creationId xmlns:a16="http://schemas.microsoft.com/office/drawing/2014/main" xmlns="" id="{BB23F59C-EA30-40B6-AA29-6DF74C864AFC}"/>
                </a:ext>
              </a:extLst>
            </p:cNvPr>
            <p:cNvSpPr txBox="1"/>
            <p:nvPr/>
          </p:nvSpPr>
          <p:spPr>
            <a:xfrm>
              <a:off x="5950919" y="2750710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xmlns="" id="{A2B5A47A-3708-432A-A734-CC25F8DC803C}"/>
              </a:ext>
            </a:extLst>
          </p:cNvPr>
          <p:cNvGrpSpPr/>
          <p:nvPr/>
        </p:nvGrpSpPr>
        <p:grpSpPr>
          <a:xfrm>
            <a:off x="7375249" y="5669626"/>
            <a:ext cx="1685130" cy="505957"/>
            <a:chOff x="5246304" y="4593021"/>
            <a:chExt cx="2438687" cy="732476"/>
          </a:xfrm>
        </p:grpSpPr>
        <p:sp>
          <p:nvSpPr>
            <p:cNvPr id="60" name="椭圆 59">
              <a:extLst>
                <a:ext uri="{FF2B5EF4-FFF2-40B4-BE49-F238E27FC236}">
                  <a16:creationId xmlns:a16="http://schemas.microsoft.com/office/drawing/2014/main" xmlns="" id="{4E4012E4-B13B-406E-9476-46AADC26E10C}"/>
                </a:ext>
              </a:extLst>
            </p:cNvPr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</a:endParaRPr>
            </a:p>
          </p:txBody>
        </p:sp>
        <p:sp>
          <p:nvSpPr>
            <p:cNvPr id="61" name="任意多边形 301">
              <a:extLst>
                <a:ext uri="{FF2B5EF4-FFF2-40B4-BE49-F238E27FC236}">
                  <a16:creationId xmlns:a16="http://schemas.microsoft.com/office/drawing/2014/main" xmlns="" id="{0F29922E-930B-4A5E-ABAC-E1CF953C23D4}"/>
                </a:ext>
              </a:extLst>
            </p:cNvPr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</a:endParaRPr>
            </a:p>
          </p:txBody>
        </p:sp>
      </p:grpSp>
      <p:sp>
        <p:nvSpPr>
          <p:cNvPr id="62" name="文本框 113">
            <a:extLst>
              <a:ext uri="{FF2B5EF4-FFF2-40B4-BE49-F238E27FC236}">
                <a16:creationId xmlns:a16="http://schemas.microsoft.com/office/drawing/2014/main" xmlns="" id="{777E417C-EA19-4A5A-9C4E-5CAA45864BFC}"/>
              </a:ext>
            </a:extLst>
          </p:cNvPr>
          <p:cNvSpPr txBox="1"/>
          <p:nvPr/>
        </p:nvSpPr>
        <p:spPr>
          <a:xfrm>
            <a:off x="7885477" y="5202369"/>
            <a:ext cx="28367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抽滤转移晶体时，避免溶剂使用过多。</a:t>
            </a:r>
          </a:p>
        </p:txBody>
      </p:sp>
    </p:spTree>
    <p:extLst>
      <p:ext uri="{BB962C8B-B14F-4D97-AF65-F5344CB8AC3E}">
        <p14:creationId xmlns:p14="http://schemas.microsoft.com/office/powerpoint/2010/main" xmlns="" val="361529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47" grpId="0"/>
      <p:bldP spid="55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五、思考题 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xmlns="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0E8F1484-E5BB-459D-8131-B5DE3CD9DEF9}"/>
              </a:ext>
            </a:extLst>
          </p:cNvPr>
          <p:cNvSpPr txBox="1">
            <a:spLocks/>
          </p:cNvSpPr>
          <p:nvPr/>
        </p:nvSpPr>
        <p:spPr>
          <a:xfrm>
            <a:off x="1099290" y="2295996"/>
            <a:ext cx="4465989" cy="144039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为什么加热溶解重结晶粗产物时，为何先加入较少溶剂，使其恰好溶解，最后再补加少量溶剂？</a:t>
            </a:r>
          </a:p>
        </p:txBody>
      </p:sp>
      <p:grpSp>
        <p:nvGrpSpPr>
          <p:cNvPr id="22" name="Group 824">
            <a:extLst>
              <a:ext uri="{FF2B5EF4-FFF2-40B4-BE49-F238E27FC236}">
                <a16:creationId xmlns:a16="http://schemas.microsoft.com/office/drawing/2014/main" xmlns="" id="{1B5228CB-EFB1-4C15-ADDD-D575E44803B8}"/>
              </a:ext>
            </a:extLst>
          </p:cNvPr>
          <p:cNvGrpSpPr/>
          <p:nvPr/>
        </p:nvGrpSpPr>
        <p:grpSpPr>
          <a:xfrm rot="12600000">
            <a:off x="5864981" y="2907435"/>
            <a:ext cx="1541384" cy="1035754"/>
            <a:chOff x="-190679" y="0"/>
            <a:chExt cx="4758892" cy="3197797"/>
          </a:xfrm>
        </p:grpSpPr>
        <p:sp>
          <p:nvSpPr>
            <p:cNvPr id="23" name="Shape 820">
              <a:extLst>
                <a:ext uri="{FF2B5EF4-FFF2-40B4-BE49-F238E27FC236}">
                  <a16:creationId xmlns:a16="http://schemas.microsoft.com/office/drawing/2014/main" xmlns="" id="{538FD93D-8F91-4BA6-B967-99A949B12E8B}"/>
                </a:ext>
              </a:extLst>
            </p:cNvPr>
            <p:cNvSpPr/>
            <p:nvPr/>
          </p:nvSpPr>
          <p:spPr>
            <a:xfrm>
              <a:off x="874798" y="0"/>
              <a:ext cx="3693415" cy="3197797"/>
            </a:xfrm>
            <a:prstGeom prst="rightArrow">
              <a:avLst>
                <a:gd name="adj1" fmla="val 70636"/>
                <a:gd name="adj2" fmla="val 48674"/>
              </a:avLst>
            </a:prstGeom>
            <a:solidFill>
              <a:srgbClr val="1092F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Shape 821">
              <a:extLst>
                <a:ext uri="{FF2B5EF4-FFF2-40B4-BE49-F238E27FC236}">
                  <a16:creationId xmlns:a16="http://schemas.microsoft.com/office/drawing/2014/main" xmlns="" id="{B474B36C-5422-4E78-AAA1-74C7FE5F5E86}"/>
                </a:ext>
              </a:extLst>
            </p:cNvPr>
            <p:cNvSpPr/>
            <p:nvPr/>
          </p:nvSpPr>
          <p:spPr>
            <a:xfrm>
              <a:off x="-190679" y="520764"/>
              <a:ext cx="2156268" cy="2156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1092F1"/>
            </a:solidFill>
            <a:ln w="76200" cap="flat">
              <a:solidFill>
                <a:schemeClr val="bg1">
                  <a:lumMod val="8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5" name="Shape 823">
              <a:extLst>
                <a:ext uri="{FF2B5EF4-FFF2-40B4-BE49-F238E27FC236}">
                  <a16:creationId xmlns:a16="http://schemas.microsoft.com/office/drawing/2014/main" xmlns="" id="{C670DFCA-0385-452B-8A28-4E7376457A2C}"/>
                </a:ext>
              </a:extLst>
            </p:cNvPr>
            <p:cNvSpPr/>
            <p:nvPr/>
          </p:nvSpPr>
          <p:spPr>
            <a:xfrm rot="9000000">
              <a:off x="459485" y="1001541"/>
              <a:ext cx="950235" cy="11402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>
                  <a:solidFill>
                    <a:srgbClr val="F9FAFC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01</a:t>
              </a:r>
              <a:endParaRPr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26" name="Group 824">
            <a:extLst>
              <a:ext uri="{FF2B5EF4-FFF2-40B4-BE49-F238E27FC236}">
                <a16:creationId xmlns:a16="http://schemas.microsoft.com/office/drawing/2014/main" xmlns="" id="{2E366CC0-68A4-4E70-9CBF-7DAEE6F6EA6C}"/>
              </a:ext>
            </a:extLst>
          </p:cNvPr>
          <p:cNvGrpSpPr/>
          <p:nvPr/>
        </p:nvGrpSpPr>
        <p:grpSpPr>
          <a:xfrm rot="12600000" flipH="1" flipV="1">
            <a:off x="5864981" y="4424847"/>
            <a:ext cx="1541384" cy="1035754"/>
            <a:chOff x="-190679" y="0"/>
            <a:chExt cx="4758892" cy="3197797"/>
          </a:xfrm>
        </p:grpSpPr>
        <p:sp>
          <p:nvSpPr>
            <p:cNvPr id="27" name="Shape 820">
              <a:extLst>
                <a:ext uri="{FF2B5EF4-FFF2-40B4-BE49-F238E27FC236}">
                  <a16:creationId xmlns:a16="http://schemas.microsoft.com/office/drawing/2014/main" xmlns="" id="{ADEDF15A-6D89-457D-B49E-B4C598F758ED}"/>
                </a:ext>
              </a:extLst>
            </p:cNvPr>
            <p:cNvSpPr/>
            <p:nvPr/>
          </p:nvSpPr>
          <p:spPr>
            <a:xfrm>
              <a:off x="874798" y="0"/>
              <a:ext cx="3693415" cy="3197797"/>
            </a:xfrm>
            <a:prstGeom prst="rightArrow">
              <a:avLst>
                <a:gd name="adj1" fmla="val 70636"/>
                <a:gd name="adj2" fmla="val 48674"/>
              </a:avLst>
            </a:prstGeom>
            <a:solidFill>
              <a:srgbClr val="96969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Shape 821">
              <a:extLst>
                <a:ext uri="{FF2B5EF4-FFF2-40B4-BE49-F238E27FC236}">
                  <a16:creationId xmlns:a16="http://schemas.microsoft.com/office/drawing/2014/main" xmlns="" id="{9F0F53E0-C35C-4454-B022-961F035DC92F}"/>
                </a:ext>
              </a:extLst>
            </p:cNvPr>
            <p:cNvSpPr/>
            <p:nvPr/>
          </p:nvSpPr>
          <p:spPr>
            <a:xfrm>
              <a:off x="-190679" y="520764"/>
              <a:ext cx="2156268" cy="2156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969696"/>
            </a:solidFill>
            <a:ln w="76200" cap="flat">
              <a:solidFill>
                <a:schemeClr val="bg1">
                  <a:lumMod val="8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Shape 823">
              <a:extLst>
                <a:ext uri="{FF2B5EF4-FFF2-40B4-BE49-F238E27FC236}">
                  <a16:creationId xmlns:a16="http://schemas.microsoft.com/office/drawing/2014/main" xmlns="" id="{E7972C6B-BF1F-4596-8093-6FBF043A9913}"/>
                </a:ext>
              </a:extLst>
            </p:cNvPr>
            <p:cNvSpPr/>
            <p:nvPr/>
          </p:nvSpPr>
          <p:spPr>
            <a:xfrm rot="19800000">
              <a:off x="412335" y="1028762"/>
              <a:ext cx="950235" cy="11402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>
                  <a:solidFill>
                    <a:srgbClr val="F9FAFC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02</a:t>
              </a:r>
              <a:endParaRPr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30" name="Text Placeholder 3">
            <a:extLst>
              <a:ext uri="{FF2B5EF4-FFF2-40B4-BE49-F238E27FC236}">
                <a16:creationId xmlns:a16="http://schemas.microsoft.com/office/drawing/2014/main" xmlns="" id="{1DE76254-0F93-4B97-8D25-6EC553EA436E}"/>
              </a:ext>
            </a:extLst>
          </p:cNvPr>
          <p:cNvSpPr txBox="1">
            <a:spLocks/>
          </p:cNvSpPr>
          <p:nvPr/>
        </p:nvSpPr>
        <p:spPr>
          <a:xfrm>
            <a:off x="7509495" y="4984477"/>
            <a:ext cx="4104456" cy="144039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抽气过滤固体时，为什么在关闭水泵前，先要拆开水泵和抽滤瓶之间的联系？</a:t>
            </a:r>
          </a:p>
        </p:txBody>
      </p:sp>
    </p:spTree>
    <p:extLst>
      <p:ext uri="{BB962C8B-B14F-4D97-AF65-F5344CB8AC3E}">
        <p14:creationId xmlns:p14="http://schemas.microsoft.com/office/powerpoint/2010/main" xmlns="" val="1312238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1" grpId="0"/>
      <p:bldP spid="3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UUID" val="{C1A8F295-47DC-48FB-81BD-666766343352}"/>
  <p:tag name="ISPRING_RESOURCE_FOLDER" val="E:\素材\正版图-卖\PPT\0变色龙\0包图网\bt369\ppt\bt369\"/>
  <p:tag name="ISPRING_PRESENTATION_PATH" val="E:\素材\正版图-卖\PPT\0变色龙\0包图网\bt369\ppt\bt369.pptx"/>
  <p:tag name="ISPRING_PROJECT_FOLDER_UPDATED" val="1"/>
  <p:tag name="ISPRING_SCREEN_RECS_UPDATED" val="E:\素材\正版图-卖\PPT\0变色龙\0包图网\bt369\ppt\bt36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bt1191"/>
</p:tagLst>
</file>

<file path=ppt/theme/theme1.xml><?xml version="1.0" encoding="utf-8"?>
<a:theme xmlns:a="http://schemas.openxmlformats.org/drawingml/2006/main" name="Office Theme">
  <a:themeElements>
    <a:clrScheme name="自定义 386">
      <a:dk1>
        <a:sysClr val="windowText" lastClr="000000"/>
      </a:dk1>
      <a:lt1>
        <a:sysClr val="window" lastClr="FFFFFF"/>
      </a:lt1>
      <a:dk2>
        <a:srgbClr val="29ABE2"/>
      </a:dk2>
      <a:lt2>
        <a:srgbClr val="E7E6E6"/>
      </a:lt2>
      <a:accent1>
        <a:srgbClr val="29ABE2"/>
      </a:accent1>
      <a:accent2>
        <a:srgbClr val="C8C8C8"/>
      </a:accent2>
      <a:accent3>
        <a:srgbClr val="29ABE2"/>
      </a:accent3>
      <a:accent4>
        <a:srgbClr val="C8C8C8"/>
      </a:accent4>
      <a:accent5>
        <a:srgbClr val="29ABE2"/>
      </a:accent5>
      <a:accent6>
        <a:srgbClr val="C8C8C8"/>
      </a:accent6>
      <a:hlink>
        <a:srgbClr val="29ABE2"/>
      </a:hlink>
      <a:folHlink>
        <a:srgbClr val="C8C8C8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890</Words>
  <Application>Microsoft Office PowerPoint</Application>
  <PresentationFormat>自定义</PresentationFormat>
  <Paragraphs>57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Arial</vt:lpstr>
      <vt:lpstr>宋体</vt:lpstr>
      <vt:lpstr>Calibri</vt:lpstr>
      <vt:lpstr>微软雅黑</vt:lpstr>
      <vt:lpstr>时尚中黑简体</vt:lpstr>
      <vt:lpstr>Times New Roman</vt:lpstr>
      <vt:lpstr>Impact</vt:lpstr>
      <vt:lpstr>Symbol</vt:lpstr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bt1191</dc:title>
  <dc:creator/>
  <cp:lastModifiedBy/>
  <cp:revision>1</cp:revision>
  <dcterms:created xsi:type="dcterms:W3CDTF">2017-02-21T13:09:17Z</dcterms:created>
  <dcterms:modified xsi:type="dcterms:W3CDTF">2018-09-28T05:24:53Z</dcterms:modified>
</cp:coreProperties>
</file>

<file path=docProps/thumbnail.jpeg>
</file>